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Default Extension="png" ContentType="image/png"/>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76" r:id="rId2"/>
    <p:sldId id="314" r:id="rId3"/>
    <p:sldId id="277" r:id="rId4"/>
    <p:sldId id="301" r:id="rId5"/>
    <p:sldId id="302" r:id="rId6"/>
    <p:sldId id="278" r:id="rId7"/>
    <p:sldId id="304" r:id="rId8"/>
    <p:sldId id="312" r:id="rId9"/>
    <p:sldId id="310" r:id="rId10"/>
    <p:sldId id="311" r:id="rId11"/>
    <p:sldId id="305" r:id="rId12"/>
    <p:sldId id="308" r:id="rId13"/>
    <p:sldId id="306" r:id="rId14"/>
    <p:sldId id="313" r:id="rId15"/>
    <p:sldId id="309" r:id="rId16"/>
    <p:sldId id="281" r:id="rId17"/>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53" autoAdjust="0"/>
  </p:normalViewPr>
  <p:slideViewPr>
    <p:cSldViewPr>
      <p:cViewPr varScale="1">
        <p:scale>
          <a:sx n="59" d="100"/>
          <a:sy n="59" d="100"/>
        </p:scale>
        <p:origin x="-1686"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AU"/>
          </a:p>
        </p:txBody>
      </p:sp>
      <p:sp>
        <p:nvSpPr>
          <p:cNvPr id="317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E0B784E-B006-4BA4-A267-A0CFFECA8DA2}" type="slidenum">
              <a:rPr lang="en-AU"/>
              <a:pPr>
                <a:defRPr/>
              </a:pPr>
              <a:t>‹#›</a:t>
            </a:fld>
            <a:endParaRPr lang="en-AU"/>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C4CF176-87CE-4EE4-A5F6-DB3F9A4D87C4}" type="slidenum">
              <a:rPr lang="en-AU" smtClean="0"/>
              <a:pPr/>
              <a:t>1</a:t>
            </a:fld>
            <a:endParaRPr lang="en-AU"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AU" smtClean="0"/>
              <a:t>MD5 is the current, and very widely used, member of Rivest’s family of hash functions.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61B9ADF5-31F0-4C09-947F-5D6693C6EA2B}" type="slidenum">
              <a:rPr lang="en-AU" smtClean="0"/>
              <a:pPr/>
              <a:t>3</a:t>
            </a:fld>
            <a:endParaRPr lang="en-AU"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r>
              <a:rPr lang="en-AU" smtClean="0"/>
              <a:t>The padded message is broken into 512-bit blocks, processed along with the buffer value using 4 rounds, and the result added to the input buffer to make the new buffer value. Repeat till run out of message, and use final buffer value as hash. nb. due to padding always have a full final block (with length in it).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169E3303-D4BC-458E-B45A-241644256C47}" type="slidenum">
              <a:rPr lang="en-AU" smtClean="0"/>
              <a:pPr/>
              <a:t>6</a:t>
            </a:fld>
            <a:endParaRPr lang="en-AU"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smtClean="0"/>
              <a:t>Stallings Fig 12.1</a:t>
            </a:r>
            <a:endParaRPr lang="en-AU"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3C97392-AA28-47BB-B68E-42E643F2F249}" type="slidenum">
              <a:rPr lang="en-AU" smtClean="0"/>
              <a:pPr/>
              <a:t>9</a:t>
            </a:fld>
            <a:endParaRPr lang="en-AU"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r>
              <a:rPr lang="en-AU" smtClean="0"/>
              <a:t>Each round mixes the buffer input with the next "word" of the message in a complex, non-linear manner. A different non-linear function is used in each of the 4 rounds (but the same function for all 16 steps in a round). The 4 buffer words (a,b,c,d) are rotated from step to step so all are used and updated. g is one of the primitive functions F,G,H,I for the 4 rounds respectively. X[k] is the kth 32-bit word in the current message block. T[i] is the ith entry in the matrix of constants T. The addition of varying constants T and the use of different shifts helps ensure it is extremely difficult to compute collisions.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9EA993AD-340B-4DC8-BFD0-0A1E73F920E8}" type="slidenum">
              <a:rPr lang="en-AU" smtClean="0"/>
              <a:pPr/>
              <a:t>16</a:t>
            </a:fld>
            <a:endParaRPr lang="en-AU"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r>
              <a:rPr lang="en-AU" smtClean="0"/>
              <a:t>Some progress has been made analysing MD5, which along with the hash size of 128-bits means its starting to look too small. Hence interest in hash functions that create larger hashes.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AU"/>
          </a:p>
        </p:txBody>
      </p:sp>
      <p:sp>
        <p:nvSpPr>
          <p:cNvPr id="5" name="Rectangle 5"/>
          <p:cNvSpPr>
            <a:spLocks noGrp="1" noChangeArrowheads="1"/>
          </p:cNvSpPr>
          <p:nvPr>
            <p:ph type="ftr" sz="quarter" idx="11"/>
          </p:nvPr>
        </p:nvSpPr>
        <p:spPr>
          <a:ln/>
        </p:spPr>
        <p:txBody>
          <a:bodyPr/>
          <a:lstStyle>
            <a:lvl1pPr>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pPr>
              <a:defRPr/>
            </a:pPr>
            <a:fld id="{2A8E9B87-1ECF-4828-A5C5-41B61599AFBB}" type="slidenum">
              <a:rPr lang="en-AU"/>
              <a:pPr>
                <a:defRPr/>
              </a:pPr>
              <a:t>‹#›</a:t>
            </a:fld>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AU"/>
          </a:p>
        </p:txBody>
      </p:sp>
      <p:sp>
        <p:nvSpPr>
          <p:cNvPr id="5" name="Rectangle 5"/>
          <p:cNvSpPr>
            <a:spLocks noGrp="1" noChangeArrowheads="1"/>
          </p:cNvSpPr>
          <p:nvPr>
            <p:ph type="ftr" sz="quarter" idx="11"/>
          </p:nvPr>
        </p:nvSpPr>
        <p:spPr>
          <a:ln/>
        </p:spPr>
        <p:txBody>
          <a:bodyPr/>
          <a:lstStyle>
            <a:lvl1pPr>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pPr>
              <a:defRPr/>
            </a:pPr>
            <a:fld id="{51A7E882-E6D4-42B1-8CD7-520E2B02FA48}" type="slidenum">
              <a:rPr lang="en-AU"/>
              <a:pPr>
                <a:defRPr/>
              </a:pPr>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AU"/>
          </a:p>
        </p:txBody>
      </p:sp>
      <p:sp>
        <p:nvSpPr>
          <p:cNvPr id="5" name="Rectangle 5"/>
          <p:cNvSpPr>
            <a:spLocks noGrp="1" noChangeArrowheads="1"/>
          </p:cNvSpPr>
          <p:nvPr>
            <p:ph type="ftr" sz="quarter" idx="11"/>
          </p:nvPr>
        </p:nvSpPr>
        <p:spPr>
          <a:ln/>
        </p:spPr>
        <p:txBody>
          <a:bodyPr/>
          <a:lstStyle>
            <a:lvl1pPr>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pPr>
              <a:defRPr/>
            </a:pPr>
            <a:fld id="{02800390-B2C2-49B5-86F8-894667EC4326}" type="slidenum">
              <a:rPr lang="en-AU"/>
              <a:pPr>
                <a:defRPr/>
              </a:pPr>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AU"/>
          </a:p>
        </p:txBody>
      </p:sp>
      <p:sp>
        <p:nvSpPr>
          <p:cNvPr id="5" name="Rectangle 5"/>
          <p:cNvSpPr>
            <a:spLocks noGrp="1" noChangeArrowheads="1"/>
          </p:cNvSpPr>
          <p:nvPr>
            <p:ph type="ftr" sz="quarter" idx="11"/>
          </p:nvPr>
        </p:nvSpPr>
        <p:spPr>
          <a:ln/>
        </p:spPr>
        <p:txBody>
          <a:bodyPr/>
          <a:lstStyle>
            <a:lvl1pPr>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pPr>
              <a:defRPr/>
            </a:pPr>
            <a:fld id="{C4380F42-DE11-4618-AA60-E3D28905CAF0}" type="slidenum">
              <a:rPr lang="en-AU"/>
              <a:pPr>
                <a:defRPr/>
              </a:pPr>
              <a:t>‹#›</a:t>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AU"/>
          </a:p>
        </p:txBody>
      </p:sp>
      <p:sp>
        <p:nvSpPr>
          <p:cNvPr id="5" name="Rectangle 5"/>
          <p:cNvSpPr>
            <a:spLocks noGrp="1" noChangeArrowheads="1"/>
          </p:cNvSpPr>
          <p:nvPr>
            <p:ph type="ftr" sz="quarter" idx="11"/>
          </p:nvPr>
        </p:nvSpPr>
        <p:spPr>
          <a:ln/>
        </p:spPr>
        <p:txBody>
          <a:bodyPr/>
          <a:lstStyle>
            <a:lvl1pPr>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pPr>
              <a:defRPr/>
            </a:pPr>
            <a:fld id="{5AB4A561-5AED-4ABA-A76C-DC4922D67E6E}" type="slidenum">
              <a:rPr lang="en-AU"/>
              <a:pPr>
                <a:defRPr/>
              </a:pPr>
              <a:t>‹#›</a:t>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AU"/>
          </a:p>
        </p:txBody>
      </p:sp>
      <p:sp>
        <p:nvSpPr>
          <p:cNvPr id="6" name="Rectangle 5"/>
          <p:cNvSpPr>
            <a:spLocks noGrp="1" noChangeArrowheads="1"/>
          </p:cNvSpPr>
          <p:nvPr>
            <p:ph type="ftr" sz="quarter" idx="11"/>
          </p:nvPr>
        </p:nvSpPr>
        <p:spPr>
          <a:ln/>
        </p:spPr>
        <p:txBody>
          <a:bodyPr/>
          <a:lstStyle>
            <a:lvl1pPr>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pPr>
              <a:defRPr/>
            </a:pPr>
            <a:fld id="{5E780F3B-3D9A-4A4C-9A1C-E28397B323E0}" type="slidenum">
              <a:rPr lang="en-AU"/>
              <a:pPr>
                <a:defRPr/>
              </a:pPr>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AU"/>
          </a:p>
        </p:txBody>
      </p:sp>
      <p:sp>
        <p:nvSpPr>
          <p:cNvPr id="8" name="Rectangle 5"/>
          <p:cNvSpPr>
            <a:spLocks noGrp="1" noChangeArrowheads="1"/>
          </p:cNvSpPr>
          <p:nvPr>
            <p:ph type="ftr" sz="quarter" idx="11"/>
          </p:nvPr>
        </p:nvSpPr>
        <p:spPr>
          <a:ln/>
        </p:spPr>
        <p:txBody>
          <a:bodyPr/>
          <a:lstStyle>
            <a:lvl1pPr>
              <a:defRPr/>
            </a:lvl1pPr>
          </a:lstStyle>
          <a:p>
            <a:pPr>
              <a:defRPr/>
            </a:pPr>
            <a:endParaRPr lang="en-AU"/>
          </a:p>
        </p:txBody>
      </p:sp>
      <p:sp>
        <p:nvSpPr>
          <p:cNvPr id="9" name="Rectangle 6"/>
          <p:cNvSpPr>
            <a:spLocks noGrp="1" noChangeArrowheads="1"/>
          </p:cNvSpPr>
          <p:nvPr>
            <p:ph type="sldNum" sz="quarter" idx="12"/>
          </p:nvPr>
        </p:nvSpPr>
        <p:spPr>
          <a:ln/>
        </p:spPr>
        <p:txBody>
          <a:bodyPr/>
          <a:lstStyle>
            <a:lvl1pPr>
              <a:defRPr/>
            </a:lvl1pPr>
          </a:lstStyle>
          <a:p>
            <a:pPr>
              <a:defRPr/>
            </a:pPr>
            <a:fld id="{40DC5767-32DF-40B7-BC96-AC70CAE97F4D}" type="slidenum">
              <a:rPr lang="en-AU"/>
              <a:pPr>
                <a:defRPr/>
              </a:pPr>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AU"/>
          </a:p>
        </p:txBody>
      </p:sp>
      <p:sp>
        <p:nvSpPr>
          <p:cNvPr id="4" name="Rectangle 5"/>
          <p:cNvSpPr>
            <a:spLocks noGrp="1" noChangeArrowheads="1"/>
          </p:cNvSpPr>
          <p:nvPr>
            <p:ph type="ftr" sz="quarter" idx="11"/>
          </p:nvPr>
        </p:nvSpPr>
        <p:spPr>
          <a:ln/>
        </p:spPr>
        <p:txBody>
          <a:bodyPr/>
          <a:lstStyle>
            <a:lvl1pPr>
              <a:defRPr/>
            </a:lvl1pPr>
          </a:lstStyle>
          <a:p>
            <a:pPr>
              <a:defRPr/>
            </a:pPr>
            <a:endParaRPr lang="en-AU"/>
          </a:p>
        </p:txBody>
      </p:sp>
      <p:sp>
        <p:nvSpPr>
          <p:cNvPr id="5" name="Rectangle 6"/>
          <p:cNvSpPr>
            <a:spLocks noGrp="1" noChangeArrowheads="1"/>
          </p:cNvSpPr>
          <p:nvPr>
            <p:ph type="sldNum" sz="quarter" idx="12"/>
          </p:nvPr>
        </p:nvSpPr>
        <p:spPr>
          <a:ln/>
        </p:spPr>
        <p:txBody>
          <a:bodyPr/>
          <a:lstStyle>
            <a:lvl1pPr>
              <a:defRPr/>
            </a:lvl1pPr>
          </a:lstStyle>
          <a:p>
            <a:pPr>
              <a:defRPr/>
            </a:pPr>
            <a:fld id="{1C2B4242-F458-4602-9B62-2001FE11DCB1}" type="slidenum">
              <a:rPr lang="en-AU"/>
              <a:pPr>
                <a:defRPr/>
              </a:pPr>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AU"/>
          </a:p>
        </p:txBody>
      </p:sp>
      <p:sp>
        <p:nvSpPr>
          <p:cNvPr id="3" name="Rectangle 5"/>
          <p:cNvSpPr>
            <a:spLocks noGrp="1" noChangeArrowheads="1"/>
          </p:cNvSpPr>
          <p:nvPr>
            <p:ph type="ftr" sz="quarter" idx="11"/>
          </p:nvPr>
        </p:nvSpPr>
        <p:spPr>
          <a:ln/>
        </p:spPr>
        <p:txBody>
          <a:bodyPr/>
          <a:lstStyle>
            <a:lvl1pPr>
              <a:defRPr/>
            </a:lvl1pPr>
          </a:lstStyle>
          <a:p>
            <a:pPr>
              <a:defRPr/>
            </a:pPr>
            <a:endParaRPr lang="en-AU"/>
          </a:p>
        </p:txBody>
      </p:sp>
      <p:sp>
        <p:nvSpPr>
          <p:cNvPr id="4" name="Rectangle 6"/>
          <p:cNvSpPr>
            <a:spLocks noGrp="1" noChangeArrowheads="1"/>
          </p:cNvSpPr>
          <p:nvPr>
            <p:ph type="sldNum" sz="quarter" idx="12"/>
          </p:nvPr>
        </p:nvSpPr>
        <p:spPr>
          <a:ln/>
        </p:spPr>
        <p:txBody>
          <a:bodyPr/>
          <a:lstStyle>
            <a:lvl1pPr>
              <a:defRPr/>
            </a:lvl1pPr>
          </a:lstStyle>
          <a:p>
            <a:pPr>
              <a:defRPr/>
            </a:pPr>
            <a:fld id="{12BA131D-A410-4005-85BC-A20DE1119E9E}" type="slidenum">
              <a:rPr lang="en-AU"/>
              <a:pPr>
                <a:defRPr/>
              </a:pPr>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AU"/>
          </a:p>
        </p:txBody>
      </p:sp>
      <p:sp>
        <p:nvSpPr>
          <p:cNvPr id="6" name="Rectangle 5"/>
          <p:cNvSpPr>
            <a:spLocks noGrp="1" noChangeArrowheads="1"/>
          </p:cNvSpPr>
          <p:nvPr>
            <p:ph type="ftr" sz="quarter" idx="11"/>
          </p:nvPr>
        </p:nvSpPr>
        <p:spPr>
          <a:ln/>
        </p:spPr>
        <p:txBody>
          <a:bodyPr/>
          <a:lstStyle>
            <a:lvl1pPr>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pPr>
              <a:defRPr/>
            </a:pPr>
            <a:fld id="{06C95724-0DC1-426E-8C7C-F71F60A0AAB4}" type="slidenum">
              <a:rPr lang="en-AU"/>
              <a:pPr>
                <a:defRPr/>
              </a:pPr>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AU"/>
          </a:p>
        </p:txBody>
      </p:sp>
      <p:sp>
        <p:nvSpPr>
          <p:cNvPr id="6" name="Rectangle 5"/>
          <p:cNvSpPr>
            <a:spLocks noGrp="1" noChangeArrowheads="1"/>
          </p:cNvSpPr>
          <p:nvPr>
            <p:ph type="ftr" sz="quarter" idx="11"/>
          </p:nvPr>
        </p:nvSpPr>
        <p:spPr>
          <a:ln/>
        </p:spPr>
        <p:txBody>
          <a:bodyPr/>
          <a:lstStyle>
            <a:lvl1pPr>
              <a:defRPr/>
            </a:lvl1pPr>
          </a:lstStyle>
          <a:p>
            <a:pPr>
              <a:defRPr/>
            </a:pPr>
            <a:endParaRPr lang="en-AU"/>
          </a:p>
        </p:txBody>
      </p:sp>
      <p:sp>
        <p:nvSpPr>
          <p:cNvPr id="7" name="Rectangle 6"/>
          <p:cNvSpPr>
            <a:spLocks noGrp="1" noChangeArrowheads="1"/>
          </p:cNvSpPr>
          <p:nvPr>
            <p:ph type="sldNum" sz="quarter" idx="12"/>
          </p:nvPr>
        </p:nvSpPr>
        <p:spPr>
          <a:ln/>
        </p:spPr>
        <p:txBody>
          <a:bodyPr/>
          <a:lstStyle>
            <a:lvl1pPr>
              <a:defRPr/>
            </a:lvl1pPr>
          </a:lstStyle>
          <a:p>
            <a:pPr>
              <a:defRPr/>
            </a:pPr>
            <a:fld id="{A1616783-5874-475C-8897-B2C7DE834BC8}" type="slidenum">
              <a:rPr lang="en-AU"/>
              <a:pPr>
                <a:defRPr/>
              </a:pPr>
              <a:t>‹#›</a:t>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AU"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AU"/>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AU"/>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96B1C764-02F3-4280-9C04-52EB8EF2E20C}" type="slidenum">
              <a:rPr lang="en-AU"/>
              <a:pPr>
                <a:defRPr/>
              </a:pPr>
              <a:t>‹#›</a:t>
            </a:fld>
            <a:endParaRPr lang="en-A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MD5</a:t>
            </a:r>
            <a:endParaRPr lang="en-AU" smtClean="0"/>
          </a:p>
        </p:txBody>
      </p:sp>
      <p:sp>
        <p:nvSpPr>
          <p:cNvPr id="5123" name="Rectangle 3"/>
          <p:cNvSpPr>
            <a:spLocks noGrp="1" noChangeArrowheads="1"/>
          </p:cNvSpPr>
          <p:nvPr>
            <p:ph type="body" idx="1"/>
          </p:nvPr>
        </p:nvSpPr>
        <p:spPr/>
        <p:txBody>
          <a:bodyPr/>
          <a:lstStyle/>
          <a:p>
            <a:pPr eaLnBrk="1" hangingPunct="1"/>
            <a:r>
              <a:rPr lang="en-AU" dirty="0" smtClean="0"/>
              <a:t>designed by Ronald </a:t>
            </a:r>
            <a:r>
              <a:rPr lang="en-AU" dirty="0" err="1" smtClean="0"/>
              <a:t>Rivest</a:t>
            </a:r>
            <a:r>
              <a:rPr lang="en-AU" dirty="0" smtClean="0"/>
              <a:t> (the R in RSA)</a:t>
            </a:r>
          </a:p>
          <a:p>
            <a:pPr eaLnBrk="1" hangingPunct="1"/>
            <a:r>
              <a:rPr lang="en-AU" dirty="0" smtClean="0"/>
              <a:t>latest in a series of MD2, MD4 </a:t>
            </a:r>
          </a:p>
          <a:p>
            <a:pPr eaLnBrk="1" hangingPunct="1"/>
            <a:r>
              <a:rPr lang="en-AU" dirty="0" smtClean="0"/>
              <a:t>produces a 128-bit hash value called Message Digest (MD)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AU" dirty="0" smtClean="0"/>
              <a:t>Operations in a step</a:t>
            </a:r>
          </a:p>
        </p:txBody>
      </p:sp>
      <p:pic>
        <p:nvPicPr>
          <p:cNvPr id="9219" name="Picture 3"/>
          <p:cNvPicPr>
            <a:picLocks noGrp="1" noChangeAspect="1" noChangeArrowheads="1"/>
          </p:cNvPicPr>
          <p:nvPr>
            <p:ph type="body" idx="1"/>
          </p:nvPr>
        </p:nvPicPr>
        <p:blipFill>
          <a:blip r:embed="rId2" cstate="print"/>
          <a:srcRect/>
          <a:stretch>
            <a:fillRect/>
          </a:stretch>
        </p:blipFill>
        <p:spPr>
          <a:xfrm>
            <a:off x="1476375" y="1600200"/>
            <a:ext cx="6551613" cy="4525963"/>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0" y="0"/>
            <a:ext cx="9144000" cy="69256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0" y="0"/>
            <a:ext cx="9143999"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0" y="260648"/>
            <a:ext cx="8892480" cy="66034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p</a:t>
            </a:r>
            <a:r>
              <a:rPr lang="en-US" baseline="-25000" dirty="0" smtClean="0"/>
              <a:t>2</a:t>
            </a:r>
            <a:r>
              <a:rPr lang="en-US" dirty="0" smtClean="0"/>
              <a:t>(</a:t>
            </a:r>
            <a:r>
              <a:rPr lang="en-US" dirty="0" err="1" smtClean="0"/>
              <a:t>i</a:t>
            </a:r>
            <a:r>
              <a:rPr lang="en-US" dirty="0" smtClean="0"/>
              <a:t>)= (1+5i) mod 16</a:t>
            </a:r>
          </a:p>
          <a:p>
            <a:r>
              <a:rPr lang="en-US" dirty="0" smtClean="0"/>
              <a:t>p</a:t>
            </a:r>
            <a:r>
              <a:rPr lang="en-US" baseline="-25000" dirty="0" smtClean="0"/>
              <a:t>3</a:t>
            </a:r>
            <a:r>
              <a:rPr lang="en-US" dirty="0" smtClean="0"/>
              <a:t>(</a:t>
            </a:r>
            <a:r>
              <a:rPr lang="en-US" dirty="0" err="1" smtClean="0"/>
              <a:t>i</a:t>
            </a:r>
            <a:r>
              <a:rPr lang="en-US" dirty="0" smtClean="0"/>
              <a:t>)= (5+3i) mod 16</a:t>
            </a:r>
          </a:p>
          <a:p>
            <a:r>
              <a:rPr lang="en-US" dirty="0" smtClean="0"/>
              <a:t>p</a:t>
            </a:r>
            <a:r>
              <a:rPr lang="en-US" baseline="-25000" dirty="0" smtClean="0"/>
              <a:t>4</a:t>
            </a:r>
            <a:r>
              <a:rPr lang="en-US" dirty="0" smtClean="0"/>
              <a:t>(</a:t>
            </a:r>
            <a:r>
              <a:rPr lang="en-US" dirty="0" err="1" smtClean="0"/>
              <a:t>i</a:t>
            </a:r>
            <a:r>
              <a:rPr lang="en-US" smtClean="0"/>
              <a:t>)= 7i </a:t>
            </a:r>
            <a:r>
              <a:rPr lang="en-US" dirty="0" smtClean="0"/>
              <a:t>mod 16</a:t>
            </a:r>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cstate="print"/>
          <a:srcRect/>
          <a:stretch>
            <a:fillRect/>
          </a:stretch>
        </p:blipFill>
        <p:spPr bwMode="auto">
          <a:xfrm>
            <a:off x="-39787" y="0"/>
            <a:ext cx="9183787"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Strength of MD5</a:t>
            </a:r>
            <a:endParaRPr lang="en-AU" smtClean="0"/>
          </a:p>
        </p:txBody>
      </p:sp>
      <p:sp>
        <p:nvSpPr>
          <p:cNvPr id="11267" name="Rectangle 3"/>
          <p:cNvSpPr>
            <a:spLocks noGrp="1" noChangeArrowheads="1"/>
          </p:cNvSpPr>
          <p:nvPr>
            <p:ph type="body" idx="1"/>
          </p:nvPr>
        </p:nvSpPr>
        <p:spPr/>
        <p:txBody>
          <a:bodyPr/>
          <a:lstStyle/>
          <a:p>
            <a:pPr eaLnBrk="1" hangingPunct="1"/>
            <a:r>
              <a:rPr lang="en-US" sz="2800" dirty="0" smtClean="0"/>
              <a:t>MD5 hash is dependent on all message bits</a:t>
            </a:r>
          </a:p>
          <a:p>
            <a:pPr eaLnBrk="1" hangingPunct="1"/>
            <a:r>
              <a:rPr lang="en-US" sz="2800" dirty="0" err="1" smtClean="0"/>
              <a:t>Rivest</a:t>
            </a:r>
            <a:r>
              <a:rPr lang="en-US" sz="2800" dirty="0" smtClean="0"/>
              <a:t> claims security is good.</a:t>
            </a:r>
          </a:p>
          <a:p>
            <a:pPr eaLnBrk="1" hangingPunct="1"/>
            <a:r>
              <a:rPr lang="en-US" sz="2800" dirty="0" smtClean="0"/>
              <a:t>known attacks are:</a:t>
            </a:r>
          </a:p>
          <a:p>
            <a:pPr lvl="1" eaLnBrk="1" hangingPunct="1"/>
            <a:r>
              <a:rPr lang="en-US" sz="2400" dirty="0" err="1" smtClean="0"/>
              <a:t>Berson</a:t>
            </a:r>
            <a:r>
              <a:rPr lang="en-US" sz="2400" dirty="0" smtClean="0"/>
              <a:t> 92 attacked any 1 round using differential cryptanalysis (but can’t extend)</a:t>
            </a:r>
          </a:p>
          <a:p>
            <a:pPr lvl="1" eaLnBrk="1" hangingPunct="1"/>
            <a:r>
              <a:rPr lang="en-US" sz="2400" dirty="0" smtClean="0"/>
              <a:t>Boer &amp; </a:t>
            </a:r>
            <a:r>
              <a:rPr lang="en-US" sz="2400" dirty="0" err="1" smtClean="0"/>
              <a:t>Bosselaers</a:t>
            </a:r>
            <a:r>
              <a:rPr lang="en-US" sz="2400" dirty="0" smtClean="0"/>
              <a:t> 93 found a pseudo collision (again unable to extend)</a:t>
            </a:r>
          </a:p>
          <a:p>
            <a:pPr lvl="1" eaLnBrk="1" hangingPunct="1"/>
            <a:r>
              <a:rPr lang="en-US" sz="2400" dirty="0" err="1" smtClean="0"/>
              <a:t>Dobbertin</a:t>
            </a:r>
            <a:r>
              <a:rPr lang="en-US" sz="2400" dirty="0" smtClean="0"/>
              <a:t> 96 created collisions on MD compression function (but initial constants prevent exploit)</a:t>
            </a:r>
          </a:p>
          <a:p>
            <a:pPr eaLnBrk="1" hangingPunct="1"/>
            <a:r>
              <a:rPr lang="en-US" sz="2800" dirty="0" smtClean="0"/>
              <a:t>conclusion is that MD5 looks vulnerable soon</a:t>
            </a:r>
            <a:endParaRPr lang="en-AU" sz="2800"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0"/>
            <a:ext cx="8229600" cy="1340768"/>
          </a:xfrm>
        </p:spPr>
        <p:txBody>
          <a:bodyPr/>
          <a:lstStyle/>
          <a:p>
            <a:pPr eaLnBrk="1" hangingPunct="1"/>
            <a:r>
              <a:rPr lang="en-US" dirty="0" smtClean="0"/>
              <a:t>MD5 Logic</a:t>
            </a:r>
            <a:endParaRPr lang="en-US" dirty="0" smtClean="0"/>
          </a:p>
        </p:txBody>
      </p:sp>
      <p:sp>
        <p:nvSpPr>
          <p:cNvPr id="13315" name="Content Placeholder 2"/>
          <p:cNvSpPr>
            <a:spLocks noGrp="1"/>
          </p:cNvSpPr>
          <p:nvPr>
            <p:ph idx="1"/>
          </p:nvPr>
        </p:nvSpPr>
        <p:spPr>
          <a:xfrm>
            <a:off x="323528" y="1700808"/>
            <a:ext cx="8460432" cy="4392488"/>
          </a:xfrm>
        </p:spPr>
        <p:txBody>
          <a:bodyPr/>
          <a:lstStyle/>
          <a:p>
            <a:pPr eaLnBrk="1" hangingPunct="1"/>
            <a:r>
              <a:rPr lang="en-US" dirty="0" smtClean="0"/>
              <a:t>1.Append padding bits 10…0 (1 to 512 bits)</a:t>
            </a:r>
          </a:p>
          <a:p>
            <a:pPr eaLnBrk="1" hangingPunct="1"/>
            <a:r>
              <a:rPr lang="en-US" dirty="0" smtClean="0"/>
              <a:t>2.Append length of original message</a:t>
            </a:r>
          </a:p>
          <a:p>
            <a:pPr eaLnBrk="1" hangingPunct="1"/>
            <a:r>
              <a:rPr lang="en-US" dirty="0" smtClean="0"/>
              <a:t>3. </a:t>
            </a:r>
            <a:r>
              <a:rPr lang="en-US" dirty="0" err="1" smtClean="0"/>
              <a:t>Initialise</a:t>
            </a:r>
            <a:r>
              <a:rPr lang="en-US" dirty="0" smtClean="0"/>
              <a:t> Message Digest Buffer: A B C D</a:t>
            </a:r>
          </a:p>
          <a:p>
            <a:pPr eaLnBrk="1" hangingPunct="1"/>
            <a:r>
              <a:rPr lang="en-US" dirty="0" smtClean="0"/>
              <a:t>4. Process message in blocks</a:t>
            </a:r>
          </a:p>
          <a:p>
            <a:pPr eaLnBrk="1" hangingPunct="1"/>
            <a:r>
              <a:rPr lang="en-US" dirty="0" smtClean="0"/>
              <a:t>5. Output hash value</a:t>
            </a:r>
          </a:p>
          <a:p>
            <a:pPr eaLnBrk="1" hangingPunct="1"/>
            <a:endParaRPr lang="en-US" dirty="0"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67544" y="0"/>
            <a:ext cx="8229600" cy="1143000"/>
          </a:xfrm>
        </p:spPr>
        <p:txBody>
          <a:bodyPr/>
          <a:lstStyle/>
          <a:p>
            <a:pPr eaLnBrk="1" hangingPunct="1"/>
            <a:r>
              <a:rPr lang="en-US" dirty="0" smtClean="0"/>
              <a:t>MD5 Algorithm</a:t>
            </a:r>
            <a:endParaRPr lang="en-AU" dirty="0" smtClean="0"/>
          </a:p>
        </p:txBody>
      </p:sp>
      <p:sp>
        <p:nvSpPr>
          <p:cNvPr id="6147" name="Rectangle 3"/>
          <p:cNvSpPr>
            <a:spLocks noGrp="1" noChangeArrowheads="1"/>
          </p:cNvSpPr>
          <p:nvPr>
            <p:ph type="body" idx="1"/>
          </p:nvPr>
        </p:nvSpPr>
        <p:spPr>
          <a:xfrm>
            <a:off x="323528" y="836712"/>
            <a:ext cx="8229600" cy="4525963"/>
          </a:xfrm>
        </p:spPr>
        <p:txBody>
          <a:bodyPr/>
          <a:lstStyle/>
          <a:p>
            <a:pPr marL="533400" indent="-533400" eaLnBrk="1" hangingPunct="1">
              <a:buFontTx/>
              <a:buAutoNum type="arabicPeriod"/>
            </a:pPr>
            <a:r>
              <a:rPr lang="en-AU" sz="2800" b="1" dirty="0" smtClean="0"/>
              <a:t>Append Padding bits. </a:t>
            </a:r>
            <a:r>
              <a:rPr lang="en-AU" sz="2800" dirty="0" smtClean="0"/>
              <a:t>Pad message so that its length is congruent to 448 mod 512. </a:t>
            </a:r>
          </a:p>
          <a:p>
            <a:pPr marL="933450" lvl="1" indent="-533400" eaLnBrk="1" hangingPunct="1">
              <a:buFont typeface="Wingdings" pitchFamily="2" charset="2"/>
              <a:buChar char="§"/>
            </a:pPr>
            <a:r>
              <a:rPr lang="en-AU" sz="2400" dirty="0" smtClean="0"/>
              <a:t>(i.e., length of the message is = n*512+448). </a:t>
            </a:r>
          </a:p>
          <a:p>
            <a:pPr marL="933450" lvl="1" indent="-533400" eaLnBrk="1" hangingPunct="1">
              <a:buFont typeface="Wingdings" pitchFamily="2" charset="2"/>
              <a:buChar char="§"/>
            </a:pPr>
            <a:r>
              <a:rPr lang="en-AU" sz="2400" dirty="0" smtClean="0"/>
              <a:t>Padding bits are 100...0</a:t>
            </a:r>
          </a:p>
          <a:p>
            <a:pPr marL="933450" lvl="1" indent="-533400" eaLnBrk="1" hangingPunct="1">
              <a:buFont typeface="Wingdings" pitchFamily="2" charset="2"/>
              <a:buChar char="§"/>
            </a:pPr>
            <a:r>
              <a:rPr lang="en-AU" sz="2400" dirty="0" smtClean="0"/>
              <a:t>Number of bits padded will be 1 to 512</a:t>
            </a:r>
          </a:p>
          <a:p>
            <a:pPr marL="933450" lvl="1" indent="-533400" eaLnBrk="1" hangingPunct="1">
              <a:buFont typeface="Wingdings" pitchFamily="2" charset="2"/>
              <a:buChar char="§"/>
            </a:pPr>
            <a:r>
              <a:rPr lang="en-AU" sz="2400" dirty="0" smtClean="0"/>
              <a:t>Padding is mandatory  even if the message is having desired length already</a:t>
            </a:r>
          </a:p>
          <a:p>
            <a:pPr marL="533400" indent="-533400" eaLnBrk="1" hangingPunct="1">
              <a:buFontTx/>
              <a:buAutoNum type="arabicPeriod"/>
            </a:pPr>
            <a:r>
              <a:rPr lang="en-AU" sz="2800" dirty="0" smtClean="0"/>
              <a:t>Append length of original message in 64 bits format. </a:t>
            </a:r>
            <a:r>
              <a:rPr lang="en-AU" sz="2400" dirty="0" smtClean="0"/>
              <a:t>If length &gt;2 ^64, then apply mod 2^64 to get low-order 64 bits of the length. </a:t>
            </a:r>
          </a:p>
        </p:txBody>
      </p:sp>
      <p:pic>
        <p:nvPicPr>
          <p:cNvPr id="1026" name="Picture 2"/>
          <p:cNvPicPr>
            <a:picLocks noChangeAspect="1" noChangeArrowheads="1"/>
          </p:cNvPicPr>
          <p:nvPr/>
        </p:nvPicPr>
        <p:blipFill>
          <a:blip r:embed="rId3" cstate="print"/>
          <a:srcRect/>
          <a:stretch>
            <a:fillRect/>
          </a:stretch>
        </p:blipFill>
        <p:spPr bwMode="auto">
          <a:xfrm>
            <a:off x="539552" y="5157192"/>
            <a:ext cx="7848600"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533400" indent="-533400" eaLnBrk="1" hangingPunct="1">
              <a:buNone/>
            </a:pPr>
            <a:r>
              <a:rPr lang="en-AU" sz="2800" dirty="0" smtClean="0"/>
              <a:t>3. </a:t>
            </a:r>
            <a:r>
              <a:rPr lang="en-AU" sz="2800" b="1" dirty="0" smtClean="0"/>
              <a:t>Initialise MD buffer</a:t>
            </a:r>
            <a:r>
              <a:rPr lang="en-AU" sz="2800" dirty="0" smtClean="0"/>
              <a:t>. Four ‘32’ bit registers   (A,B,C,D) are used to store 128-bits buffered data. Initialise registers as:</a:t>
            </a:r>
          </a:p>
          <a:p>
            <a:pPr marL="533400" indent="-533400" eaLnBrk="1" hangingPunct="1">
              <a:buNone/>
            </a:pPr>
            <a:r>
              <a:rPr lang="en-AU" sz="2800" dirty="0" smtClean="0"/>
              <a:t>	 A=67452301</a:t>
            </a:r>
          </a:p>
          <a:p>
            <a:pPr marL="533400" indent="-533400" eaLnBrk="1" hangingPunct="1">
              <a:buNone/>
            </a:pPr>
            <a:r>
              <a:rPr lang="en-AU" sz="2800" dirty="0" smtClean="0"/>
              <a:t>	 B=EFCDAB89</a:t>
            </a:r>
          </a:p>
          <a:p>
            <a:pPr marL="533400" indent="-533400" eaLnBrk="1" hangingPunct="1">
              <a:buNone/>
            </a:pPr>
            <a:r>
              <a:rPr lang="en-AU" sz="2800" dirty="0" smtClean="0"/>
              <a:t>	 C=98BADCFE</a:t>
            </a:r>
          </a:p>
          <a:p>
            <a:pPr marL="533400" indent="-533400" eaLnBrk="1" hangingPunct="1">
              <a:buNone/>
            </a:pPr>
            <a:r>
              <a:rPr lang="en-AU" sz="2800" dirty="0" smtClean="0"/>
              <a:t>	 D=10325476</a:t>
            </a:r>
          </a:p>
          <a:p>
            <a:pPr marL="533400" indent="-533400" eaLnBrk="1" hangingPunct="1">
              <a:buNone/>
            </a:pP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8640"/>
            <a:ext cx="9144000" cy="4525963"/>
          </a:xfrm>
        </p:spPr>
        <p:txBody>
          <a:bodyPr/>
          <a:lstStyle/>
          <a:p>
            <a:pPr marL="533400" indent="-533400" eaLnBrk="1" hangingPunct="1">
              <a:buNone/>
            </a:pPr>
            <a:r>
              <a:rPr lang="en-AU" sz="2800" b="1" dirty="0" smtClean="0"/>
              <a:t>4. Process message in 512-bit blocks: </a:t>
            </a:r>
          </a:p>
          <a:p>
            <a:pPr marL="933450" lvl="1" indent="-533400" eaLnBrk="1" hangingPunct="1">
              <a:buFont typeface="Wingdings" pitchFamily="2" charset="2"/>
              <a:buChar char="§"/>
            </a:pPr>
            <a:r>
              <a:rPr lang="en-AU" sz="2400" dirty="0" smtClean="0"/>
              <a:t>Divide message into blocks of size 512 bits.</a:t>
            </a:r>
          </a:p>
          <a:p>
            <a:pPr marL="933450" lvl="1" indent="-533400" eaLnBrk="1" hangingPunct="1">
              <a:buFont typeface="Wingdings" pitchFamily="2" charset="2"/>
              <a:buChar char="§"/>
            </a:pPr>
            <a:r>
              <a:rPr lang="en-AU" sz="2400" dirty="0" smtClean="0"/>
              <a:t>Apply MD5 Compression function (</a:t>
            </a:r>
            <a:r>
              <a:rPr lang="en-US" sz="2400" dirty="0" smtClean="0"/>
              <a:t>H</a:t>
            </a:r>
            <a:r>
              <a:rPr lang="en-US" sz="2400" baseline="-25000" dirty="0" smtClean="0"/>
              <a:t>MD5,  </a:t>
            </a:r>
            <a:r>
              <a:rPr lang="en-AU" sz="2400" dirty="0" smtClean="0"/>
              <a:t>round function) on each block. </a:t>
            </a:r>
          </a:p>
          <a:p>
            <a:pPr marL="933450" lvl="1" indent="-533400" eaLnBrk="1" hangingPunct="1">
              <a:buFont typeface="Wingdings" pitchFamily="2" charset="2"/>
              <a:buChar char="§"/>
            </a:pPr>
            <a:r>
              <a:rPr lang="en-AU" sz="2400" dirty="0" smtClean="0"/>
              <a:t>If  Z is the buffer value before applying function and Z’ is the buffer value after applying function, then update buffer as Z+Z’</a:t>
            </a:r>
          </a:p>
          <a:p>
            <a:pPr marL="533400" indent="-533400" eaLnBrk="1" hangingPunct="1">
              <a:buNone/>
            </a:pPr>
            <a:r>
              <a:rPr lang="en-AU" sz="2800" dirty="0" smtClean="0"/>
              <a:t>5. </a:t>
            </a:r>
            <a:r>
              <a:rPr lang="en-AU" sz="2800" b="1" dirty="0" smtClean="0"/>
              <a:t>Output. </a:t>
            </a:r>
            <a:r>
              <a:rPr lang="en-AU" sz="2800" dirty="0" smtClean="0"/>
              <a:t> After processing all blocks, output of final block is the message digest of size 128 bits. </a:t>
            </a:r>
          </a:p>
          <a:p>
            <a:endParaRPr lang="en-US" dirty="0"/>
          </a:p>
        </p:txBody>
      </p:sp>
      <p:pic>
        <p:nvPicPr>
          <p:cNvPr id="4" name="Picture 2"/>
          <p:cNvPicPr>
            <a:picLocks noChangeAspect="1" noChangeArrowheads="1"/>
          </p:cNvPicPr>
          <p:nvPr/>
        </p:nvPicPr>
        <p:blipFill>
          <a:blip r:embed="rId2" cstate="print"/>
          <a:srcRect/>
          <a:stretch>
            <a:fillRect/>
          </a:stretch>
        </p:blipFill>
        <p:spPr bwMode="auto">
          <a:xfrm>
            <a:off x="0" y="4038600"/>
            <a:ext cx="8676456" cy="281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MD5 Overview</a:t>
            </a:r>
            <a:endParaRPr lang="en-AU" smtClean="0"/>
          </a:p>
        </p:txBody>
      </p:sp>
      <p:pic>
        <p:nvPicPr>
          <p:cNvPr id="7171"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43408"/>
            <a:ext cx="8229600" cy="1143000"/>
          </a:xfrm>
        </p:spPr>
        <p:txBody>
          <a:bodyPr/>
          <a:lstStyle/>
          <a:p>
            <a:pPr algn="l"/>
            <a:r>
              <a:rPr lang="en-US" dirty="0" smtClean="0"/>
              <a:t>Compression function (H</a:t>
            </a:r>
            <a:r>
              <a:rPr lang="en-US" baseline="-25000" dirty="0" smtClean="0"/>
              <a:t>MD5</a:t>
            </a:r>
            <a:r>
              <a:rPr lang="en-US" dirty="0" smtClean="0"/>
              <a:t>)</a:t>
            </a:r>
            <a:endParaRPr lang="en-US" dirty="0"/>
          </a:p>
        </p:txBody>
      </p:sp>
      <p:sp>
        <p:nvSpPr>
          <p:cNvPr id="3" name="Content Placeholder 2"/>
          <p:cNvSpPr>
            <a:spLocks noGrp="1"/>
          </p:cNvSpPr>
          <p:nvPr>
            <p:ph idx="1"/>
          </p:nvPr>
        </p:nvSpPr>
        <p:spPr>
          <a:xfrm>
            <a:off x="0" y="908720"/>
            <a:ext cx="9144000" cy="5949280"/>
          </a:xfrm>
        </p:spPr>
        <p:txBody>
          <a:bodyPr/>
          <a:lstStyle/>
          <a:p>
            <a:pPr marL="533400" indent="-533400" eaLnBrk="1" hangingPunct="1">
              <a:buFont typeface="Wingdings" pitchFamily="2" charset="2"/>
              <a:buChar char="§"/>
            </a:pPr>
            <a:r>
              <a:rPr lang="en-AU" dirty="0" smtClean="0"/>
              <a:t>Input : message block (512 bits)  and buffered data (128 bits)</a:t>
            </a:r>
          </a:p>
          <a:p>
            <a:pPr marL="533400" indent="-533400" eaLnBrk="1" hangingPunct="1">
              <a:buFont typeface="Wingdings" pitchFamily="2" charset="2"/>
              <a:buChar char="§"/>
            </a:pPr>
            <a:r>
              <a:rPr lang="en-AU" dirty="0" smtClean="0"/>
              <a:t>Output:  128 bits (updated value in buffer)</a:t>
            </a:r>
          </a:p>
          <a:p>
            <a:pPr marL="533400" indent="-533400" eaLnBrk="1" hangingPunct="1">
              <a:buFont typeface="Wingdings" pitchFamily="2" charset="2"/>
              <a:buChar char="§"/>
            </a:pPr>
            <a:r>
              <a:rPr lang="en-AU" dirty="0" smtClean="0"/>
              <a:t>The compression function has 4 rounds.</a:t>
            </a:r>
          </a:p>
          <a:p>
            <a:pPr marL="533400" indent="-533400" eaLnBrk="1" hangingPunct="1">
              <a:buFont typeface="Wingdings" pitchFamily="2" charset="2"/>
              <a:buChar char="§"/>
            </a:pPr>
            <a:r>
              <a:rPr lang="en-AU" dirty="0" smtClean="0"/>
              <a:t>Each round uses one of the logical function F,G,H,I and one-fourth of a table T[1, 2,..., 64]. </a:t>
            </a:r>
          </a:p>
          <a:p>
            <a:pPr marL="933450" lvl="1" indent="-533400" eaLnBrk="1" hangingPunct="1">
              <a:buFont typeface="Wingdings" pitchFamily="2" charset="2"/>
              <a:buChar char="§"/>
            </a:pPr>
            <a:r>
              <a:rPr lang="en-AU" sz="2400" dirty="0" smtClean="0"/>
              <a:t>Table T[ ... ] is constructed by using sine function as: T[</a:t>
            </a:r>
            <a:r>
              <a:rPr lang="en-AU" sz="2400" dirty="0" err="1" smtClean="0"/>
              <a:t>i</a:t>
            </a:r>
            <a:r>
              <a:rPr lang="en-AU" sz="2400" dirty="0" smtClean="0"/>
              <a:t>]=integer part of 2</a:t>
            </a:r>
            <a:r>
              <a:rPr lang="en-AU" sz="2400" baseline="30000" dirty="0" smtClean="0"/>
              <a:t>32</a:t>
            </a:r>
            <a:r>
              <a:rPr lang="en-AU" sz="2400" dirty="0" smtClean="0"/>
              <a:t> X abs(sin(</a:t>
            </a:r>
            <a:r>
              <a:rPr lang="en-AU" sz="2400" dirty="0" err="1" smtClean="0"/>
              <a:t>i</a:t>
            </a:r>
            <a:r>
              <a:rPr lang="en-AU" sz="2400" dirty="0" smtClean="0"/>
              <a:t>));  </a:t>
            </a:r>
            <a:r>
              <a:rPr lang="en-AU" sz="2400" dirty="0" err="1" smtClean="0"/>
              <a:t>i</a:t>
            </a:r>
            <a:r>
              <a:rPr lang="en-AU" sz="2400" dirty="0" smtClean="0"/>
              <a:t> is in radians</a:t>
            </a:r>
          </a:p>
          <a:p>
            <a:pPr marL="933450" lvl="1" indent="-533400" eaLnBrk="1" hangingPunct="1">
              <a:buFont typeface="Wingdings" pitchFamily="2" charset="2"/>
              <a:buChar char="§"/>
            </a:pPr>
            <a:r>
              <a:rPr lang="en-AU" sz="2400" dirty="0" smtClean="0"/>
              <a:t>These entries are random 32 bit numbers which are used to eliminate any regularities present in message. </a:t>
            </a:r>
          </a:p>
          <a:p>
            <a:pPr marL="933450" lvl="1" indent="-533400" eaLnBrk="1" hangingPunct="1">
              <a:buFont typeface="Wingdings" pitchFamily="2" charset="2"/>
              <a:buChar char="§"/>
            </a:pPr>
            <a:endParaRPr lang="en-AU" sz="2400" dirty="0" smtClean="0"/>
          </a:p>
          <a:p>
            <a:pPr marL="933450" lvl="1" indent="-533400" eaLnBrk="1" hangingPunct="1">
              <a:buFont typeface="Wingdings" pitchFamily="2" charset="2"/>
              <a:buChar char="§"/>
            </a:pPr>
            <a:endParaRPr lang="en-AU" sz="2400" dirty="0" smtClean="0"/>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23528" y="0"/>
            <a:ext cx="8229600" cy="5573216"/>
          </a:xfrm>
        </p:spPr>
        <p:txBody>
          <a:bodyPr/>
          <a:lstStyle/>
          <a:p>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395536" y="332656"/>
            <a:ext cx="8229600" cy="6525344"/>
          </a:xfrm>
        </p:spPr>
        <p:txBody>
          <a:bodyPr/>
          <a:lstStyle/>
          <a:p>
            <a:pPr eaLnBrk="1" hangingPunct="1">
              <a:lnSpc>
                <a:spcPct val="90000"/>
              </a:lnSpc>
            </a:pPr>
            <a:r>
              <a:rPr lang="en-AU" dirty="0" smtClean="0"/>
              <a:t>Each round has 16 steps. </a:t>
            </a:r>
          </a:p>
          <a:p>
            <a:pPr eaLnBrk="1" hangingPunct="1">
              <a:lnSpc>
                <a:spcPct val="90000"/>
              </a:lnSpc>
            </a:pPr>
            <a:r>
              <a:rPr lang="en-AU" dirty="0" smtClean="0"/>
              <a:t>Following operations are performed in each step: </a:t>
            </a:r>
          </a:p>
          <a:p>
            <a:pPr lvl="1" eaLnBrk="1" hangingPunct="1">
              <a:lnSpc>
                <a:spcPct val="90000"/>
              </a:lnSpc>
              <a:buFontTx/>
              <a:buNone/>
            </a:pPr>
            <a:r>
              <a:rPr lang="en-AU" dirty="0" smtClean="0">
                <a:latin typeface="Courier New" charset="0"/>
              </a:rPr>
              <a:t>A = B+((</a:t>
            </a:r>
            <a:r>
              <a:rPr lang="en-AU" dirty="0" err="1" smtClean="0">
                <a:latin typeface="Courier New" charset="0"/>
              </a:rPr>
              <a:t>A+g</a:t>
            </a:r>
            <a:r>
              <a:rPr lang="en-AU" dirty="0" smtClean="0">
                <a:latin typeface="Courier New" charset="0"/>
              </a:rPr>
              <a:t>(B,C,D)+X[k]+T[</a:t>
            </a:r>
            <a:r>
              <a:rPr lang="en-AU" dirty="0" err="1" smtClean="0">
                <a:latin typeface="Courier New" charset="0"/>
              </a:rPr>
              <a:t>i</a:t>
            </a:r>
            <a:r>
              <a:rPr lang="en-AU" dirty="0" smtClean="0">
                <a:latin typeface="Courier New" charset="0"/>
              </a:rPr>
              <a:t>])&lt;&lt;&lt;s)</a:t>
            </a:r>
          </a:p>
          <a:p>
            <a:pPr lvl="1" eaLnBrk="1" hangingPunct="1">
              <a:lnSpc>
                <a:spcPct val="90000"/>
              </a:lnSpc>
              <a:buFont typeface="Wingdings" pitchFamily="2" charset="2"/>
              <a:buChar char="§"/>
            </a:pPr>
            <a:r>
              <a:rPr lang="en-AU" dirty="0" smtClean="0">
                <a:latin typeface="Times New Roman" pitchFamily="18" charset="0"/>
                <a:cs typeface="Times New Roman" pitchFamily="18" charset="0"/>
              </a:rPr>
              <a:t>A,B,C,D</a:t>
            </a:r>
            <a:r>
              <a:rPr lang="en-AU" dirty="0" smtClean="0"/>
              <a:t> are the words (registers) of the buffer </a:t>
            </a:r>
          </a:p>
          <a:p>
            <a:pPr lvl="1" eaLnBrk="1" hangingPunct="1">
              <a:lnSpc>
                <a:spcPct val="90000"/>
              </a:lnSpc>
              <a:buFont typeface="Wingdings" pitchFamily="2" charset="2"/>
              <a:buChar char="§"/>
            </a:pPr>
            <a:r>
              <a:rPr lang="en-AU" dirty="0" smtClean="0"/>
              <a:t>g( ) refers to one  of the functions: F,G,H,I</a:t>
            </a:r>
          </a:p>
          <a:p>
            <a:pPr lvl="1" eaLnBrk="1" hangingPunct="1">
              <a:lnSpc>
                <a:spcPct val="90000"/>
              </a:lnSpc>
              <a:buFont typeface="Wingdings" pitchFamily="2" charset="2"/>
              <a:buChar char="§"/>
            </a:pPr>
            <a:r>
              <a:rPr lang="en-AU" dirty="0" smtClean="0"/>
              <a:t>T[</a:t>
            </a:r>
            <a:r>
              <a:rPr lang="en-AU" dirty="0" err="1" smtClean="0"/>
              <a:t>i</a:t>
            </a:r>
            <a:r>
              <a:rPr lang="en-AU" dirty="0" smtClean="0"/>
              <a:t>] is </a:t>
            </a:r>
            <a:r>
              <a:rPr lang="en-AU" dirty="0" err="1" smtClean="0"/>
              <a:t>i</a:t>
            </a:r>
            <a:r>
              <a:rPr lang="en-AU" baseline="30000" dirty="0" err="1" smtClean="0"/>
              <a:t>th</a:t>
            </a:r>
            <a:r>
              <a:rPr lang="en-AU" dirty="0" smtClean="0"/>
              <a:t>  element of table T[1,2,...,64]</a:t>
            </a:r>
          </a:p>
          <a:p>
            <a:pPr lvl="1" eaLnBrk="1" hangingPunct="1">
              <a:lnSpc>
                <a:spcPct val="90000"/>
              </a:lnSpc>
              <a:buFont typeface="Wingdings" pitchFamily="2" charset="2"/>
              <a:buChar char="§"/>
            </a:pPr>
            <a:r>
              <a:rPr lang="en-AU" dirty="0" smtClean="0"/>
              <a:t>X[k] is </a:t>
            </a:r>
            <a:r>
              <a:rPr lang="en-AU" dirty="0" err="1" smtClean="0"/>
              <a:t>k</a:t>
            </a:r>
            <a:r>
              <a:rPr lang="en-AU" baseline="30000" dirty="0" err="1" smtClean="0"/>
              <a:t>th</a:t>
            </a:r>
            <a:r>
              <a:rPr lang="en-AU" dirty="0" smtClean="0"/>
              <a:t> ‘32 bit’ word in input block of message </a:t>
            </a:r>
          </a:p>
          <a:p>
            <a:pPr lvl="1" eaLnBrk="1" hangingPunct="1">
              <a:lnSpc>
                <a:spcPct val="90000"/>
              </a:lnSpc>
              <a:buFont typeface="Wingdings" pitchFamily="2" charset="2"/>
              <a:buChar char="§"/>
            </a:pPr>
            <a:r>
              <a:rPr lang="en-US" dirty="0" smtClean="0"/>
              <a:t>Remark: This updates only one word of the buffer i.e., A. After 16 steps each word is updated 4 times</a:t>
            </a:r>
            <a:endParaRPr lang="en-AU" dirty="0" smtClean="0"/>
          </a:p>
          <a:p>
            <a:pPr eaLnBrk="1" hangingPunct="1">
              <a:lnSpc>
                <a:spcPct val="90000"/>
              </a:lnSpc>
              <a:buFont typeface="Wingdings" pitchFamily="2" charset="2"/>
              <a:buChar char="§"/>
            </a:pPr>
            <a:r>
              <a:rPr lang="en-US" dirty="0" smtClean="0"/>
              <a:t>Apply circular right shift by one word in buffer</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STUDIO</Template>
  <TotalTime>821</TotalTime>
  <Words>818</Words>
  <Application>Microsoft Office PowerPoint</Application>
  <PresentationFormat>On-screen Show (4:3)</PresentationFormat>
  <Paragraphs>68</Paragraphs>
  <Slides>16</Slides>
  <Notes>5</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Default Design</vt:lpstr>
      <vt:lpstr>MD5</vt:lpstr>
      <vt:lpstr>MD5 Logic</vt:lpstr>
      <vt:lpstr>MD5 Algorithm</vt:lpstr>
      <vt:lpstr>Slide 4</vt:lpstr>
      <vt:lpstr>Slide 5</vt:lpstr>
      <vt:lpstr>MD5 Overview</vt:lpstr>
      <vt:lpstr>Compression function (HMD5)</vt:lpstr>
      <vt:lpstr>Slide 8</vt:lpstr>
      <vt:lpstr>Slide 9</vt:lpstr>
      <vt:lpstr>Operations in a step</vt:lpstr>
      <vt:lpstr>Slide 11</vt:lpstr>
      <vt:lpstr>Slide 12</vt:lpstr>
      <vt:lpstr>Slide 13</vt:lpstr>
      <vt:lpstr>Slide 14</vt:lpstr>
      <vt:lpstr>Slide 15</vt:lpstr>
      <vt:lpstr>Strength of MD5</vt:lpstr>
    </vt:vector>
  </TitlesOfParts>
  <Company>Computer Science, ADFA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Cryptography and Network Security 3/e</dc:title>
  <dc:subject>Lecture Overheads</dc:subject>
  <dc:creator>Dr Lawrie Brown</dc:creator>
  <cp:lastModifiedBy>Saravanan</cp:lastModifiedBy>
  <cp:revision>54</cp:revision>
  <dcterms:created xsi:type="dcterms:W3CDTF">2002-03-28T02:06:54Z</dcterms:created>
  <dcterms:modified xsi:type="dcterms:W3CDTF">2015-09-10T04:55:51Z</dcterms:modified>
</cp:coreProperties>
</file>